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7" r:id="rId16"/>
    <p:sldId id="270" r:id="rId17"/>
    <p:sldId id="271" r:id="rId18"/>
    <p:sldId id="272" r:id="rId19"/>
    <p:sldId id="274" r:id="rId20"/>
    <p:sldId id="275" r:id="rId21"/>
    <p:sldId id="276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5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0CFBAB-0A3A-4356-B1D2-FC4BA0FF4118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E9B0D-0406-4711-BB68-788E9EC72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029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E9B0D-0406-4711-BB68-788E9EC7255B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675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620688"/>
            <a:ext cx="8496944" cy="1542033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32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Работа с родителями в условиях реализации ФГОС дошкольного образовательного учреждения</a:t>
            </a:r>
            <a:r>
              <a:rPr lang="ru-RU" sz="3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2564904"/>
            <a:ext cx="6840760" cy="2028428"/>
          </a:xfrm>
        </p:spPr>
        <p:txBody>
          <a:bodyPr>
            <a:normAutofit fontScale="70000" lnSpcReduction="20000"/>
          </a:bodyPr>
          <a:lstStyle/>
          <a:p>
            <a:pPr marL="2697480" algn="just">
              <a:spcAft>
                <a:spcPts val="0"/>
              </a:spcAft>
            </a:pPr>
            <a:r>
              <a:rPr lang="ru-RU" i="1" dirty="0">
                <a:solidFill>
                  <a:schemeClr val="tx1"/>
                </a:solidFill>
                <a:latin typeface="Times New Roman"/>
                <a:ea typeface="Calibri"/>
              </a:rPr>
              <a:t>Егорова Елена Владимировна, </a:t>
            </a:r>
            <a:endParaRPr lang="ru-RU" dirty="0">
              <a:solidFill>
                <a:schemeClr val="tx1"/>
              </a:solidFill>
            </a:endParaRPr>
          </a:p>
          <a:p>
            <a:pPr marL="2697480" algn="just">
              <a:spcAft>
                <a:spcPts val="0"/>
              </a:spcAft>
            </a:pPr>
            <a:r>
              <a:rPr lang="ru-RU" i="1" dirty="0">
                <a:solidFill>
                  <a:schemeClr val="tx1"/>
                </a:solidFill>
                <a:latin typeface="Times New Roman"/>
                <a:ea typeface="Calibri"/>
              </a:rPr>
              <a:t>старший воспитатель </a:t>
            </a:r>
            <a:endParaRPr lang="ru-RU" dirty="0">
              <a:solidFill>
                <a:schemeClr val="tx1"/>
              </a:solidFill>
            </a:endParaRPr>
          </a:p>
          <a:p>
            <a:pPr marL="2697480" algn="just">
              <a:spcAft>
                <a:spcPts val="0"/>
              </a:spcAft>
            </a:pPr>
            <a:r>
              <a:rPr lang="ru-RU" i="1" dirty="0">
                <a:solidFill>
                  <a:schemeClr val="tx1"/>
                </a:solidFill>
                <a:latin typeface="Times New Roman"/>
                <a:ea typeface="Calibri"/>
              </a:rPr>
              <a:t>МДОБУ «Детский сад № 18 комбинированного вида», </a:t>
            </a:r>
            <a:endParaRPr lang="ru-RU" i="1" dirty="0" smtClean="0">
              <a:solidFill>
                <a:schemeClr val="tx1"/>
              </a:solidFill>
              <a:latin typeface="Times New Roman"/>
              <a:ea typeface="Calibri"/>
            </a:endParaRPr>
          </a:p>
          <a:p>
            <a:pPr marL="2697480" algn="just">
              <a:spcAft>
                <a:spcPts val="0"/>
              </a:spcAft>
            </a:pPr>
            <a:r>
              <a:rPr lang="ru-RU" i="1" dirty="0" smtClean="0">
                <a:solidFill>
                  <a:schemeClr val="tx1"/>
                </a:solidFill>
                <a:latin typeface="Times New Roman"/>
                <a:ea typeface="Calibri"/>
              </a:rPr>
              <a:t>г</a:t>
            </a:r>
            <a:r>
              <a:rPr lang="ru-RU" i="1" dirty="0">
                <a:solidFill>
                  <a:schemeClr val="tx1"/>
                </a:solidFill>
                <a:latin typeface="Times New Roman"/>
                <a:ea typeface="Calibri"/>
              </a:rPr>
              <a:t>. Бузулук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93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513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Формы </a:t>
            </a:r>
            <a:r>
              <a:rPr lang="ru-RU" sz="3200" b="1" dirty="0">
                <a:latin typeface="Times New Roman" pitchFamily="18" charset="0"/>
                <a:ea typeface="Calibri"/>
                <a:cs typeface="Times New Roman" pitchFamily="18" charset="0"/>
              </a:rPr>
              <a:t>работы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8150" y="1052736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spcAft>
                <a:spcPts val="0"/>
              </a:spcAft>
              <a:buAutoNum type="arabicPeriod"/>
            </a:pP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Информационно-аналитические: проведение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анкетирования, </a:t>
            </a: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опросов</a:t>
            </a: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 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     «</a:t>
            </a: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Почтовый ящик</a:t>
            </a: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»</a:t>
            </a:r>
            <a:endParaRPr lang="ru-RU" sz="28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3725366" cy="4967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012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6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/>
                <a:ea typeface="Calibri"/>
              </a:rPr>
              <a:t>Познавательные:</a:t>
            </a:r>
            <a:br>
              <a:rPr lang="ru-RU" sz="3200" b="1" dirty="0">
                <a:latin typeface="Times New Roman"/>
                <a:ea typeface="Calibri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206" y="1052736"/>
            <a:ext cx="8229600" cy="4525963"/>
          </a:xfrm>
        </p:spPr>
        <p:txBody>
          <a:bodyPr/>
          <a:lstStyle/>
          <a:p>
            <a:r>
              <a:rPr lang="ru-RU" dirty="0" smtClean="0">
                <a:latin typeface="Times New Roman"/>
                <a:ea typeface="Calibri"/>
              </a:rPr>
              <a:t>индивидуальные </a:t>
            </a:r>
            <a:r>
              <a:rPr lang="ru-RU" dirty="0">
                <a:latin typeface="Times New Roman"/>
                <a:ea typeface="Calibri"/>
              </a:rPr>
              <a:t>консультации и </a:t>
            </a:r>
            <a:r>
              <a:rPr lang="ru-RU" dirty="0" smtClean="0">
                <a:latin typeface="Times New Roman"/>
                <a:ea typeface="Calibri"/>
              </a:rPr>
              <a:t>беседы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5324706" cy="39935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265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-3547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568952" cy="1143000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Р</a:t>
            </a:r>
            <a:r>
              <a:rPr lang="ru-RU" sz="3600" b="1" dirty="0" smtClean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одительские собрания</a:t>
            </a:r>
            <a: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/>
            </a:r>
            <a:b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</a:br>
            <a:endParaRPr lang="ru-RU" dirty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87814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004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Семинар 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— практикум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52736"/>
            <a:ext cx="7356309" cy="5517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818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Проект </a:t>
            </a:r>
            <a:r>
              <a:rPr lang="ru-RU" sz="3200" b="1" dirty="0">
                <a:latin typeface="Times New Roman" pitchFamily="18" charset="0"/>
                <a:ea typeface="Calibri"/>
                <a:cs typeface="Times New Roman" pitchFamily="18" charset="0"/>
              </a:rPr>
              <a:t>«Время читать</a:t>
            </a:r>
            <a:r>
              <a:rPr lang="ru-RU" sz="3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»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111111"/>
                </a:solidFill>
                <a:latin typeface="Times New Roman"/>
                <a:ea typeface="Times New Roman"/>
              </a:rPr>
              <a:t>Флешмоб</a:t>
            </a: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</a:rPr>
              <a:t> «Передай книгу»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20888"/>
            <a:ext cx="4896544" cy="36722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058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111111"/>
                </a:solidFill>
                <a:latin typeface="Times New Roman"/>
                <a:ea typeface="Times New Roman"/>
              </a:rPr>
              <a:t>«Книжное дерево».</a:t>
            </a:r>
            <a:endParaRPr lang="ru-RU" sz="3200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4032448" cy="537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48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/>
                <a:ea typeface="Calibri"/>
              </a:rPr>
              <a:t>Досуговые формы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/>
                <a:ea typeface="Calibri"/>
              </a:rPr>
              <a:t>Клуб «</a:t>
            </a:r>
            <a:r>
              <a:rPr lang="ru-RU" b="1" dirty="0">
                <a:latin typeface="Times New Roman"/>
                <a:ea typeface="Calibri"/>
              </a:rPr>
              <a:t>Читающая мама»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771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4" y="-24933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/>
                <a:ea typeface="Calibri"/>
              </a:rPr>
              <a:t>Экскурсии в </a:t>
            </a:r>
            <a:r>
              <a:rPr lang="ru-RU" sz="3200" b="1" dirty="0">
                <a:latin typeface="Times New Roman"/>
                <a:ea typeface="Calibri"/>
              </a:rPr>
              <a:t>библиотеки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6056" y="1600201"/>
            <a:ext cx="3456384" cy="218884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/>
                <a:ea typeface="Calibri"/>
              </a:rPr>
              <a:t>акция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/>
                <a:ea typeface="Calibri"/>
              </a:rPr>
              <a:t>«</a:t>
            </a:r>
            <a:r>
              <a:rPr lang="ru-RU" dirty="0">
                <a:latin typeface="Times New Roman"/>
                <a:ea typeface="Calibri"/>
              </a:rPr>
              <a:t>Подари книге вторую жизнь», </a:t>
            </a:r>
            <a:endParaRPr lang="ru-RU" dirty="0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33598"/>
            <a:ext cx="2509807" cy="5569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10360"/>
            <a:ext cx="2520280" cy="55928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755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/>
                <a:ea typeface="Calibri"/>
              </a:rPr>
              <a:t>Семейные библиотеки</a:t>
            </a:r>
            <a:endParaRPr lang="ru-RU" sz="3200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216654"/>
            <a:ext cx="4231010" cy="56413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97494"/>
            <a:ext cx="4245380" cy="56605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162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111111"/>
                </a:solidFill>
                <a:latin typeface="Times New Roman"/>
                <a:ea typeface="Times New Roman"/>
              </a:rPr>
              <a:t>Кросс-</a:t>
            </a:r>
            <a:r>
              <a:rPr lang="ru-RU" sz="3200" b="1" dirty="0" err="1">
                <a:solidFill>
                  <a:srgbClr val="111111"/>
                </a:solidFill>
                <a:latin typeface="Times New Roman"/>
                <a:ea typeface="Times New Roman"/>
              </a:rPr>
              <a:t>букинг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49" y="1628800"/>
            <a:ext cx="8565301" cy="482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478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Autofit/>
          </a:bodyPr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соответствии с ФГОС детский сад обязан:</a:t>
            </a:r>
            <a:r>
              <a:rPr lang="ru-RU" sz="3200" b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200" b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информировать родителей</a:t>
            </a:r>
            <a:r>
              <a:rPr lang="ru-RU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(законных представителей</a:t>
            </a:r>
            <a:r>
              <a:rPr lang="ru-RU" i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• 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обеспечить открытость дошкольного образования;</a:t>
            </a:r>
            <a:endParaRPr lang="ru-RU" sz="2400" dirty="0">
              <a:ea typeface="Calibri"/>
              <a:cs typeface="Times New Roman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создавать 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условия для участия родителей</a:t>
            </a:r>
            <a:r>
              <a:rPr lang="ru-RU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(законных представителей)</a:t>
            </a:r>
            <a:r>
              <a:rPr lang="ru-RU" i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в образовательной деятельности;</a:t>
            </a:r>
            <a:endParaRPr lang="ru-RU" sz="2400" dirty="0">
              <a:ea typeface="Calibri"/>
              <a:cs typeface="Times New Roman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поддерживать 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родителей </a:t>
            </a:r>
            <a:r>
              <a:rPr lang="ru-RU" i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(законных представителей) 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в воспитании детей, охране и укреплении их здоровья;</a:t>
            </a:r>
            <a:endParaRPr lang="ru-RU" sz="2400" dirty="0">
              <a:ea typeface="Calibri"/>
              <a:cs typeface="Times New Roman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обеспечить 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вовлечение семей в образовательную </a:t>
            </a: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деятельность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dirty="0" smtClean="0">
              <a:solidFill>
                <a:srgbClr val="111111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2722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3600" b="1" dirty="0" err="1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Буктрейлер</a:t>
            </a:r>
            <a:r>
              <a:rPr lang="ru-RU" sz="3600" b="1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94291"/>
            <a:ext cx="7301991" cy="3372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94232"/>
            <a:ext cx="4933497" cy="227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38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339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«Говорящая стена»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 descr="https://www.maam.ru/upload/blogs/detsad-7877-1506350631.jpg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r="3037" b="27854"/>
          <a:stretch/>
        </p:blipFill>
        <p:spPr bwMode="auto">
          <a:xfrm>
            <a:off x="3563888" y="1348202"/>
            <a:ext cx="5256584" cy="22968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«Акция — альтернатив, как средство возрождения семейного чтения»"/>
          <p:cNvPicPr/>
          <p:nvPr/>
        </p:nvPicPr>
        <p:blipFill rotWithShape="1">
          <a:blip r:embed="rId4" cstate="print"/>
          <a:srcRect l="13063" r="11262" b="10402"/>
          <a:stretch/>
        </p:blipFill>
        <p:spPr bwMode="auto">
          <a:xfrm>
            <a:off x="323528" y="3645024"/>
            <a:ext cx="4392488" cy="29632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6647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772816"/>
            <a:ext cx="5987008" cy="4525963"/>
          </a:xfrm>
        </p:spPr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i="1" dirty="0">
                <a:latin typeface="Times New Roman"/>
                <a:ea typeface="Calibri"/>
                <a:cs typeface="Times New Roman"/>
              </a:rPr>
              <a:t>И когда-нибудь он скажет:</a:t>
            </a:r>
            <a:endParaRPr lang="ru-RU" sz="2400" dirty="0">
              <a:ea typeface="Calibri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i="1" dirty="0">
                <a:latin typeface="Times New Roman"/>
                <a:ea typeface="Calibri"/>
                <a:cs typeface="Times New Roman"/>
              </a:rPr>
              <a:t>Вот я уже дорос до лета,</a:t>
            </a:r>
            <a:endParaRPr lang="ru-RU" sz="2400" dirty="0">
              <a:ea typeface="Calibri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i="1" dirty="0">
                <a:latin typeface="Times New Roman"/>
                <a:ea typeface="Calibri"/>
                <a:cs typeface="Times New Roman"/>
              </a:rPr>
              <a:t>Я прожил дней - не сосчитать.</a:t>
            </a:r>
            <a:endParaRPr lang="ru-RU" sz="2400" dirty="0">
              <a:ea typeface="Calibri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i="1" dirty="0">
                <a:latin typeface="Times New Roman"/>
                <a:ea typeface="Calibri"/>
                <a:cs typeface="Times New Roman"/>
              </a:rPr>
              <a:t>Теперь я знаю: счастье - это</a:t>
            </a:r>
            <a:endParaRPr lang="ru-RU" sz="2400" dirty="0">
              <a:ea typeface="Calibri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i="1" dirty="0">
                <a:latin typeface="Times New Roman"/>
                <a:ea typeface="Calibri"/>
                <a:cs typeface="Times New Roman"/>
              </a:rPr>
              <a:t>Приткнуться к маме и читать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!                        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Михаил </a:t>
            </a:r>
            <a:r>
              <a:rPr lang="ru-RU" i="1" dirty="0" err="1">
                <a:latin typeface="Times New Roman"/>
                <a:ea typeface="Calibri"/>
                <a:cs typeface="Times New Roman"/>
              </a:rPr>
              <a:t>Яснов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.</a:t>
            </a:r>
            <a:endParaRPr lang="ru-RU" sz="2400" dirty="0">
              <a:ea typeface="Calibri"/>
              <a:cs typeface="Times New Roman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524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111111"/>
                </a:solidFill>
                <a:latin typeface="Times New Roman"/>
                <a:ea typeface="Times New Roman"/>
              </a:rPr>
              <a:t>Приоритетные </a:t>
            </a:r>
            <a:r>
              <a:rPr lang="ru-RU" sz="3200" b="1" dirty="0">
                <a:solidFill>
                  <a:srgbClr val="111111"/>
                </a:solidFill>
                <a:latin typeface="Times New Roman"/>
                <a:ea typeface="Times New Roman"/>
              </a:rPr>
              <a:t>задачи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85000" lnSpcReduction="10000"/>
          </a:bodyPr>
          <a:lstStyle/>
          <a:p>
            <a:pPr indent="228600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установление партнерских отношений с семьей каждого воспитанника;</a:t>
            </a:r>
            <a:endParaRPr lang="ru-RU" sz="2400" dirty="0">
              <a:ea typeface="Calibri"/>
              <a:cs typeface="Times New Roman"/>
            </a:endParaRPr>
          </a:p>
          <a:p>
            <a:pPr indent="228600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объединение 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усилий для развития и воспитания детей;</a:t>
            </a:r>
            <a:endParaRPr lang="ru-RU" sz="2400" dirty="0">
              <a:ea typeface="Calibri"/>
              <a:cs typeface="Times New Roman"/>
            </a:endParaRPr>
          </a:p>
          <a:p>
            <a:pPr indent="228600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создание 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атмосферы взаимопонимания, общности интересов, эмоциональной </a:t>
            </a:r>
            <a:r>
              <a:rPr lang="ru-RU" dirty="0" err="1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взаимоподдержки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sz="2400" dirty="0">
              <a:ea typeface="Calibri"/>
              <a:cs typeface="Times New Roman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активизация 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и обогащение воспитательных умений родителей;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494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111111"/>
                </a:solidFill>
                <a:latin typeface="Times New Roman"/>
                <a:ea typeface="Times New Roman"/>
              </a:rPr>
              <a:t>Формы </a:t>
            </a:r>
            <a:r>
              <a:rPr lang="ru-RU" sz="3200" b="1" dirty="0">
                <a:solidFill>
                  <a:srgbClr val="111111"/>
                </a:solidFill>
                <a:latin typeface="Times New Roman"/>
                <a:ea typeface="Times New Roman"/>
              </a:rPr>
              <a:t>работы с родителями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ea typeface="Calibri"/>
                <a:cs typeface="Times New Roman"/>
              </a:rPr>
              <a:t>- </a:t>
            </a:r>
            <a: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  <a:t>«Круглый стол» по любой теме;</a:t>
            </a:r>
          </a:p>
          <a:p>
            <a:pPr>
              <a:spcAft>
                <a:spcPts val="0"/>
              </a:spcAft>
            </a:pPr>
            <a: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  <a:t>- тематические выставки;</a:t>
            </a:r>
          </a:p>
          <a:p>
            <a:pPr>
              <a:spcAft>
                <a:spcPts val="0"/>
              </a:spcAft>
            </a:pPr>
            <a: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  <a:t>- </a:t>
            </a:r>
            <a:r>
              <a:rPr lang="ru-RU" sz="3300" dirty="0" err="1">
                <a:latin typeface="Times New Roman" pitchFamily="18" charset="0"/>
                <a:ea typeface="Calibri"/>
                <a:cs typeface="Times New Roman" pitchFamily="18" charset="0"/>
              </a:rPr>
              <a:t>соцобследование</a:t>
            </a:r>
            <a: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  <a:t>, диагностика, тесты, опрос на любые темы;</a:t>
            </a:r>
          </a:p>
          <a:p>
            <a:pPr>
              <a:spcAft>
                <a:spcPts val="0"/>
              </a:spcAft>
            </a:pPr>
            <a: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  <a:t>- консультации специалистов;</a:t>
            </a:r>
          </a:p>
          <a:p>
            <a:pPr>
              <a:spcAft>
                <a:spcPts val="0"/>
              </a:spcAft>
            </a:pPr>
            <a: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  <a:t>- семейные спортивные встречи;</a:t>
            </a:r>
          </a:p>
          <a:p>
            <a:pPr>
              <a:spcAft>
                <a:spcPts val="0"/>
              </a:spcAft>
            </a:pPr>
            <a: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  <a:t>- открытые занятия для просмотра родителями;</a:t>
            </a:r>
          </a:p>
          <a:p>
            <a:pPr>
              <a:spcAft>
                <a:spcPts val="0"/>
              </a:spcAft>
            </a:pPr>
            <a: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  <a:t>- конкурсы семейных талантов;</a:t>
            </a:r>
          </a:p>
          <a:p>
            <a:pPr>
              <a:spcAft>
                <a:spcPts val="0"/>
              </a:spcAft>
            </a:pPr>
            <a: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  <a:t>- сайт ДОУ, </a:t>
            </a:r>
            <a:r>
              <a:rPr lang="ru-RU" sz="3300" dirty="0" err="1">
                <a:latin typeface="Times New Roman" pitchFamily="18" charset="0"/>
                <a:ea typeface="Calibri"/>
                <a:cs typeface="Times New Roman" pitchFamily="18" charset="0"/>
              </a:rPr>
              <a:t>инстаграмм</a:t>
            </a:r>
            <a: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  <a:t>, а в настоящее время телеграмм </a:t>
            </a:r>
            <a:r>
              <a:rPr lang="ru-RU" sz="3300" dirty="0" smtClean="0">
                <a:latin typeface="Times New Roman" pitchFamily="18" charset="0"/>
                <a:ea typeface="Calibri"/>
                <a:cs typeface="Times New Roman" pitchFamily="18" charset="0"/>
              </a:rPr>
              <a:t>канал</a:t>
            </a:r>
            <a:r>
              <a:rPr lang="ru-RU" sz="3300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sz="330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6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/>
                <a:ea typeface="Calibri"/>
              </a:rPr>
              <a:t>Преимущества </a:t>
            </a:r>
            <a:r>
              <a:rPr lang="ru-RU" sz="3200" b="1" dirty="0" smtClean="0">
                <a:latin typeface="Times New Roman"/>
                <a:ea typeface="Calibri"/>
              </a:rPr>
              <a:t>взаимодействия </a:t>
            </a:r>
            <a:r>
              <a:rPr lang="ru-RU" sz="3200" b="1" dirty="0">
                <a:latin typeface="Times New Roman"/>
                <a:ea typeface="Calibri"/>
              </a:rPr>
              <a:t>с семьей 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положительный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эмоциональный настрой педагогов и родителей на совместную работу по воспитанию детей;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учет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индивидуальности ребенка;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укрепление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внутрисемейных связей;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возможность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реализации единой программы воспитания и развития ребенка в ДОУ и семье;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возможность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учета типа семьи и стиля семейных отношений.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795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sz="3600" b="1" kern="1800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рганизация </a:t>
            </a:r>
            <a:r>
              <a:rPr lang="ru-RU" sz="3600" b="1" kern="18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работы с родителями по проблеме семейного </a:t>
            </a:r>
            <a:r>
              <a:rPr lang="ru-RU" sz="3600" b="1" kern="1800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чтения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96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111111"/>
                </a:solidFill>
                <a:latin typeface="Times New Roman"/>
                <a:ea typeface="Times New Roman"/>
              </a:rPr>
              <a:t>Век информационных </a:t>
            </a:r>
            <a:r>
              <a:rPr lang="ru-RU" sz="3200" b="1" dirty="0">
                <a:solidFill>
                  <a:srgbClr val="111111"/>
                </a:solidFill>
                <a:latin typeface="Times New Roman"/>
                <a:ea typeface="Times New Roman"/>
              </a:rPr>
              <a:t>технологий</a:t>
            </a:r>
            <a:endParaRPr lang="ru-RU" sz="3200" b="1" dirty="0"/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5824176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312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44" y="24116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435280" cy="1143000"/>
          </a:xfrm>
        </p:spPr>
        <p:txBody>
          <a:bodyPr>
            <a:noAutofit/>
          </a:bodyPr>
          <a:lstStyle/>
          <a:p>
            <a:pPr indent="228600">
              <a:spcAft>
                <a:spcPts val="0"/>
              </a:spcAft>
            </a:pPr>
            <a:r>
              <a:rPr lang="ru-RU" sz="3200" b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 </a:t>
            </a:r>
            <a:r>
              <a:rPr lang="ru-RU" sz="32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возродить традиции домашнего </a:t>
            </a:r>
            <a:r>
              <a:rPr lang="ru-RU" sz="3200" b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чтения</a:t>
            </a:r>
            <a:r>
              <a:rPr lang="ru-RU" sz="32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ru-RU" sz="3200" b="1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3200" b="1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824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ea typeface="Calibri"/>
                <a:cs typeface="Times New Roman" pitchFamily="18" charset="0"/>
              </a:rPr>
              <a:t>Задачи в организации семейного </a:t>
            </a:r>
            <a:r>
              <a:rPr lang="ru-RU" sz="3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чтения</a:t>
            </a:r>
            <a:r>
              <a:rPr lang="ru-RU" sz="3200" b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200" b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познакомить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родителей с возрастными особенностями дошкольников в плане восприятия произведений детской художественной и познавательной литературы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вовлекать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семьи в атмосферу чтения 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расширять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их представления о детской литературе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знакомить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родителей с разными видами домашнего чтения с учётом интересов и потребностей дошкольников 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научить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родителей руководить воспитанием детей как будущих читателей, привлечь их к взаимодействию с ДОУ 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дать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рекомендации по обсуждению, обыгрыванию воспринятых художественных произведений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организации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книжного уголка в домашних условиях.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670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426</Words>
  <Application>Microsoft Office PowerPoint</Application>
  <PresentationFormat>Экран (4:3)</PresentationFormat>
  <Paragraphs>69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Работа с родителями в условиях реализации ФГОС дошкольного образовательного учреждения </vt:lpstr>
      <vt:lpstr>В соответствии с ФГОС детский сад обязан: </vt:lpstr>
      <vt:lpstr>Приоритетные задачи</vt:lpstr>
      <vt:lpstr>Формы работы с родителями</vt:lpstr>
      <vt:lpstr>Преимущества взаимодействия с семьей </vt:lpstr>
      <vt:lpstr>Организация работы с родителями по проблеме семейного чтения </vt:lpstr>
      <vt:lpstr>Век информационных технологий</vt:lpstr>
      <vt:lpstr>Цель - возродить традиции домашнего чтения. </vt:lpstr>
      <vt:lpstr>Задачи в организации семейного чтения </vt:lpstr>
      <vt:lpstr>Формы работы </vt:lpstr>
      <vt:lpstr>Познавательные: </vt:lpstr>
      <vt:lpstr>Родительские собрания </vt:lpstr>
      <vt:lpstr>Семинар — практикум </vt:lpstr>
      <vt:lpstr>Проект «Время читать» </vt:lpstr>
      <vt:lpstr>«Книжное дерево».</vt:lpstr>
      <vt:lpstr>Досуговые формы</vt:lpstr>
      <vt:lpstr>Экскурсии в библиотеки</vt:lpstr>
      <vt:lpstr>Семейные библиотеки</vt:lpstr>
      <vt:lpstr>Кросс-букинг </vt:lpstr>
      <vt:lpstr>Буктрейлер  </vt:lpstr>
      <vt:lpstr>«Говорящая стена»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родителями в условиях реализации ФГОС дошкольного образовательного учреждения </dc:title>
  <dc:creator>ADMIN</dc:creator>
  <cp:lastModifiedBy>ADMIN</cp:lastModifiedBy>
  <cp:revision>12</cp:revision>
  <dcterms:created xsi:type="dcterms:W3CDTF">2022-04-14T18:38:31Z</dcterms:created>
  <dcterms:modified xsi:type="dcterms:W3CDTF">2022-04-15T01:49:34Z</dcterms:modified>
</cp:coreProperties>
</file>